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3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1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5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29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5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1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2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4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8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7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7C3CF-0F20-40A0-AB5C-83DA7EC2A20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B51E8-5A38-41C2-B195-516AABB33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6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00B0F0"/>
            </a:gs>
            <a:gs pos="39000">
              <a:srgbClr val="FFC000"/>
            </a:gs>
            <a:gs pos="62000">
              <a:srgbClr val="00FF00"/>
            </a:gs>
            <a:gs pos="89000">
              <a:srgbClr val="FF33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3638"/>
            <a:ext cx="9144000" cy="3335629"/>
          </a:xfrm>
        </p:spPr>
        <p:txBody>
          <a:bodyPr>
            <a:noAutofit/>
          </a:bodyPr>
          <a:lstStyle/>
          <a:p>
            <a:r>
              <a:rPr lang="en-US" sz="11500" dirty="0" smtClean="0"/>
              <a:t>Kindergarten ELA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04314"/>
            <a:ext cx="9144000" cy="93132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Georgia Standards of Excellence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0372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62885" y="1122363"/>
            <a:ext cx="10264461" cy="2387600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Literary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Integration of Knowledge and Ideas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783939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ELAGSEKRL7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555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describe the relationship between illustrations and the story (how illustrations support the text).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745934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ELAGSEKRL9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compare and contrast the adventures and experiences of characters in familiar stories.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91198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614" y="1006453"/>
            <a:ext cx="9770772" cy="2387600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Literary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61635"/>
          </a:xfrm>
        </p:spPr>
        <p:txBody>
          <a:bodyPr>
            <a:noAutofit/>
          </a:bodyPr>
          <a:lstStyle/>
          <a:p>
            <a:r>
              <a:rPr lang="en-US" sz="6600" dirty="0" smtClean="0"/>
              <a:t>Range of Reading and Level of Text Complexity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991599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ELAGSEKRL10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Actively engage in group reading activities with purpose and understanding.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317433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614" y="746975"/>
            <a:ext cx="9607640" cy="3084960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Informational</a:t>
            </a:r>
            <a:endParaRPr lang="en-US" sz="11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254" y="4104314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Key Ideas and Details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99063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ELAGSEKRI1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ask and answer questions about key details in a text.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774068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identify the main topic (main idea) and retell key details of a text (supporting details).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39635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ELAGSEKRI3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46186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describe the connection between two individuals, events, ideas, or pieces of information in a text.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42203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2101" y="502276"/>
            <a:ext cx="10547797" cy="3099762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Informational</a:t>
            </a:r>
            <a:endParaRPr lang="en-US" sz="72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3999" y="4027041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Craft and Structure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7597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1500" b="1" dirty="0" smtClean="0"/>
              <a:t>Reading Literary</a:t>
            </a:r>
            <a:endParaRPr lang="en-US" sz="11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600" dirty="0" smtClean="0"/>
          </a:p>
          <a:p>
            <a:pPr marL="0" indent="0" algn="ctr">
              <a:buNone/>
            </a:pPr>
            <a:r>
              <a:rPr lang="en-US" sz="6600" dirty="0" smtClean="0"/>
              <a:t>Key Ideas and Details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89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ELAGSEKRI4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ask and answer questions about unknown words in a text.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13229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Identify the front cover, back cover, and title page of a book.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09862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ELAGSEKRI6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199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Name the author and illustrator of a text and define the role of each in presenting the ideas or information in a text.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21020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40912"/>
            <a:ext cx="9144000" cy="3123597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Informational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98251"/>
            <a:ext cx="9144000" cy="1807089"/>
          </a:xfrm>
        </p:spPr>
        <p:txBody>
          <a:bodyPr>
            <a:noAutofit/>
          </a:bodyPr>
          <a:lstStyle/>
          <a:p>
            <a:r>
              <a:rPr lang="en-US" sz="6600" dirty="0" smtClean="0"/>
              <a:t>Integration of Knowledge and Ideas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40161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ELAGSEKRI7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6600" dirty="0">
                <a:solidFill>
                  <a:prstClr val="black"/>
                </a:solidFill>
              </a:rPr>
              <a:t>With prompting and support, describe the relationship between illustrations and the text (how the illustrations support the text).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736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ELAGSEKRI8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identify the reasons an author gives to support points in a text.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69797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54091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identify basic similarities in and differences between two texts on the same topic (e.g., in illustrations, descriptions, or procedures).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606325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5306" y="618186"/>
            <a:ext cx="10959921" cy="3200870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Informational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13267" y="3962646"/>
            <a:ext cx="9144000" cy="1655762"/>
          </a:xfrm>
        </p:spPr>
        <p:txBody>
          <a:bodyPr>
            <a:noAutofit/>
          </a:bodyPr>
          <a:lstStyle/>
          <a:p>
            <a:r>
              <a:rPr lang="en-US" sz="6600" dirty="0" smtClean="0"/>
              <a:t>Range of Reading and Level of Text Complexity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189631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ELAGSEKRI10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Actively engage in group reading of informational text with purpose and understanding.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04321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323556"/>
            <a:ext cx="9144000" cy="3404381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Foundation 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925595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Print Concepts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9159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ask and answer questions about key details in a text.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188937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177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511"/>
            <a:ext cx="10515600" cy="54333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the organization and basic features of print. </a:t>
            </a:r>
          </a:p>
          <a:p>
            <a:pPr marL="0" indent="0" algn="ctr">
              <a:buNone/>
            </a:pPr>
            <a:r>
              <a:rPr lang="en-US" sz="6000" dirty="0" smtClean="0"/>
              <a:t>a</a:t>
            </a:r>
            <a:r>
              <a:rPr lang="en-US" sz="6000" dirty="0"/>
              <a:t>)</a:t>
            </a:r>
            <a:r>
              <a:rPr lang="en-US" sz="6000" dirty="0" smtClean="0"/>
              <a:t> Follow words from left to right, top to bottom, and page-by-page.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31708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851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190977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2000" dirty="0" smtClean="0"/>
              <a:t>Demonstrate understanding of the organization and basic features of print.</a:t>
            </a:r>
          </a:p>
          <a:p>
            <a:pPr marL="0" indent="0" algn="ctr">
              <a:buNone/>
            </a:pPr>
            <a:r>
              <a:rPr lang="en-US" sz="10900" dirty="0" smtClean="0"/>
              <a:t>b</a:t>
            </a:r>
            <a:r>
              <a:rPr lang="en-US" sz="10900" dirty="0"/>
              <a:t>)</a:t>
            </a:r>
            <a:r>
              <a:rPr lang="en-US" sz="10900" dirty="0" smtClean="0"/>
              <a:t> Recognize that spoken words are represented in written language by specific sequences of letters. 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6603426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ELAGSEKRF1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06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the organization and basic features of print. </a:t>
            </a:r>
          </a:p>
          <a:p>
            <a:pPr marL="0" indent="0" algn="ctr">
              <a:buNone/>
            </a:pPr>
            <a:r>
              <a:rPr lang="en-US" sz="6000" dirty="0" smtClean="0"/>
              <a:t>c</a:t>
            </a:r>
            <a:r>
              <a:rPr lang="en-US" sz="6000" dirty="0"/>
              <a:t>)</a:t>
            </a:r>
            <a:r>
              <a:rPr lang="en-US" sz="6000" dirty="0" smtClean="0"/>
              <a:t> Understand that words are separated by spaces in print. 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72615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ELAGSEKRF1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the organization and basic features of print. </a:t>
            </a:r>
          </a:p>
          <a:p>
            <a:pPr marL="0" indent="0" algn="ctr">
              <a:buNone/>
            </a:pPr>
            <a:r>
              <a:rPr lang="en-US" sz="6500" dirty="0" smtClean="0"/>
              <a:t>d</a:t>
            </a:r>
            <a:r>
              <a:rPr lang="en-US" sz="6500" dirty="0"/>
              <a:t>)</a:t>
            </a:r>
            <a:r>
              <a:rPr lang="en-US" sz="6500" dirty="0" smtClean="0"/>
              <a:t> Recognize and name all uppercase and lowercase letters of the alphabet.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431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239151"/>
            <a:ext cx="9144000" cy="3270812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Foundation </a:t>
            </a:r>
            <a:endParaRPr lang="en-US" sz="72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995933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Phonological Awareness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2789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ELAGSEKRF2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9649"/>
            <a:ext cx="10515600" cy="45873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spoken words, syllables, and sounds (phonemes). </a:t>
            </a:r>
          </a:p>
          <a:p>
            <a:pPr marL="0" indent="0" algn="ctr">
              <a:buNone/>
            </a:pPr>
            <a:r>
              <a:rPr lang="en-US" sz="6600" dirty="0" smtClean="0"/>
              <a:t>a) Recognize and produce rhyming words.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677209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154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9822"/>
            <a:ext cx="10515600" cy="52753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spoken words, syllables, and sounds (phonemes).</a:t>
            </a:r>
          </a:p>
          <a:p>
            <a:pPr marL="0" indent="0" algn="ctr">
              <a:buNone/>
            </a:pPr>
            <a:r>
              <a:rPr lang="en-US" sz="6000" dirty="0" smtClean="0"/>
              <a:t>b) Count, pronounce, blend, and segment syllables in spoken words.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785321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322"/>
            <a:ext cx="10515600" cy="53066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Demonstrate understanding of spoken words, syllables, and sounds (phonemes). </a:t>
            </a:r>
          </a:p>
          <a:p>
            <a:pPr marL="0" indent="0" algn="ctr">
              <a:buNone/>
            </a:pPr>
            <a:r>
              <a:rPr lang="en-US" sz="6000" dirty="0" smtClean="0"/>
              <a:t>c) Blend and segment onsets and rimes of single-syllable spoken words.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071115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4228"/>
            <a:ext cx="10515600" cy="53597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Demonstrate understanding of spoken words, syllables, and sounds (phonemes). </a:t>
            </a:r>
          </a:p>
          <a:p>
            <a:pPr marL="0" indent="0" algn="ctr">
              <a:buNone/>
            </a:pPr>
            <a:r>
              <a:rPr lang="en-US" sz="4400" dirty="0" smtClean="0"/>
              <a:t>d) Isolate and pronounce the initial, medial vowel, and final sounds (phonemes) in three-phoneme (consonant-vowel-consonant, or CVC) words. (This does not include CVCs ending with /l/, /r/, or /x/.)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395327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877" y="1009698"/>
            <a:ext cx="10515600" cy="56443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Demonstrate understanding of spoken words, syllables, and sounds (phonemes). </a:t>
            </a:r>
          </a:p>
          <a:p>
            <a:pPr marL="0" indent="0" algn="ctr">
              <a:buNone/>
            </a:pPr>
            <a:r>
              <a:rPr lang="en-US" sz="5600" dirty="0" smtClean="0"/>
              <a:t>e) Add or substitute individual sounds (phonemes) in simple, one syllable words to make new words. </a:t>
            </a:r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2565893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ELAGSEKRL2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retell familiar stories, including key details.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9735557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01858"/>
            <a:ext cx="9144000" cy="3298948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Foundation 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5423"/>
            <a:ext cx="9144000" cy="1655762"/>
          </a:xfrm>
        </p:spPr>
        <p:txBody>
          <a:bodyPr>
            <a:noAutofit/>
          </a:bodyPr>
          <a:lstStyle/>
          <a:p>
            <a:r>
              <a:rPr lang="en-US" sz="6600" dirty="0" smtClean="0"/>
              <a:t>Phonics and Word Recognition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749430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ELAGSEKRF3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8172"/>
            <a:ext cx="10515600" cy="55528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Know and apply grade-level phonics and word analysis skills in decoding words. </a:t>
            </a:r>
          </a:p>
          <a:p>
            <a:pPr marL="0" indent="0" algn="ctr">
              <a:buNone/>
            </a:pPr>
            <a:r>
              <a:rPr lang="en-US" sz="5400" dirty="0" smtClean="0"/>
              <a:t>a)Demonstrate basic knowledge of one to one letter-sound correspondences for each consonant.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952150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ELAGSEKRF3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7999"/>
            <a:ext cx="10515600" cy="47439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Know and apply grade-level phonics and word analysis skills in decoding words. </a:t>
            </a:r>
          </a:p>
          <a:p>
            <a:pPr marL="0" indent="0" algn="ctr">
              <a:buNone/>
            </a:pPr>
            <a:r>
              <a:rPr lang="en-US" sz="5400" dirty="0" smtClean="0"/>
              <a:t>b) Demonstrate basic knowledge of long and short sounds for the given major vowels. </a:t>
            </a:r>
          </a:p>
        </p:txBody>
      </p:sp>
    </p:spTree>
    <p:extLst>
      <p:ext uri="{BB962C8B-B14F-4D97-AF65-F5344CB8AC3E}">
        <p14:creationId xmlns:p14="http://schemas.microsoft.com/office/powerpoint/2010/main" val="10712116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ELAGSEKRF3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674" y="1333255"/>
            <a:ext cx="10515600" cy="51097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Know and apply grade-level phonics and word analysis skills in decoding words. </a:t>
            </a:r>
          </a:p>
          <a:p>
            <a:pPr marL="0" indent="0" algn="ctr">
              <a:buNone/>
            </a:pPr>
            <a:r>
              <a:rPr lang="en-US" sz="5400" dirty="0" smtClean="0"/>
              <a:t>c) Distinguish between similarly spelled words by identifying the sounds of the letters that differ.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598403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922069"/>
            <a:ext cx="9144000" cy="3200474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Foundation </a:t>
            </a:r>
            <a:endParaRPr lang="en-US" sz="7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122543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Fluency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952594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rgbClr val="00FF00"/>
            </a:gs>
            <a:gs pos="3700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5974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ELAGSEKRF4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4443"/>
            <a:ext cx="10515600" cy="54755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/>
              <a:t>R</a:t>
            </a:r>
            <a:r>
              <a:rPr lang="en-US" sz="6600" dirty="0" smtClean="0"/>
              <a:t>ead common high-frequency words by sight. (e.g., the, of, to, you, she, my, is, are, do, does); read emergent-reader texts with purpose and understanding.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510578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/>
              <a:t>Writing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Text Types and Purpose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097197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597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ELAGSEKW1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0376"/>
            <a:ext cx="10515600" cy="52644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 smtClean="0"/>
              <a:t>Use a combination of drawing, dictating, and writing to compose opinion pieces in which they tell a reader the topic or the name of the book they are “writing” about and state an opinion or preference about the topic or book (e.g., My favorite book is…).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56713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ELAGSEKW2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956"/>
            <a:ext cx="10515600" cy="47689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Use a combination of drawing, dictating, and writing to compose informative/explanatory texts in which they name what they are writing about and supply some information about the topic.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802298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ELAGSEKW3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674" y="967494"/>
            <a:ext cx="10515600" cy="5545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600" dirty="0" smtClean="0"/>
              <a:t>Use a combination of drawing, dictating, and writing to narrate a single event or several loosely linked events, tell about the events in the order in which they occurred, and provide a reaction to what happened. </a:t>
            </a:r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107491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 smtClean="0"/>
              <a:t>With prompting and support, identify characters, settings, and major events in a story.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4660123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/>
              <a:t>Writing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81310"/>
          </a:xfrm>
        </p:spPr>
        <p:txBody>
          <a:bodyPr>
            <a:noAutofit/>
          </a:bodyPr>
          <a:lstStyle/>
          <a:p>
            <a:r>
              <a:rPr lang="en-US" sz="6600" dirty="0" smtClean="0"/>
              <a:t>Production and Distribution of Writing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043751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ELAGSEKW5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634"/>
            <a:ext cx="10515600" cy="47983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guidance and support from adults, respond to questions and suggestions from peers and add details to strengthen writing as needed.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3188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ELAGSEKW6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4979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guidance and support from adults, use a variety of tools to produce and publish writing, including digital tools in collaboration with peers.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075183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/>
              <a:t>Writing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25039"/>
          </a:xfrm>
        </p:spPr>
        <p:txBody>
          <a:bodyPr>
            <a:noAutofit/>
          </a:bodyPr>
          <a:lstStyle/>
          <a:p>
            <a:r>
              <a:rPr lang="en-US" sz="6600" dirty="0" smtClean="0"/>
              <a:t>Research to Build and Present Knowledge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606591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0381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ELAGSEKW7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0498"/>
            <a:ext cx="10515600" cy="52331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With guidance and support, participate in shared research and writing projects (e.g., explore a number of books by a favorite author and express opinions about them).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6666576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3749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ELAGSEKW8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312"/>
            <a:ext cx="10515600" cy="4951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With guidance and support from adults, recall information from experiences or gather information from provided sources to answer a question.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59629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92369"/>
            <a:ext cx="9144000" cy="3397421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Speaking and Listening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136610"/>
            <a:ext cx="9144000" cy="1655762"/>
          </a:xfrm>
        </p:spPr>
        <p:txBody>
          <a:bodyPr>
            <a:noAutofit/>
          </a:bodyPr>
          <a:lstStyle/>
          <a:p>
            <a:r>
              <a:rPr lang="en-US" sz="6600" dirty="0" smtClean="0"/>
              <a:t>Comprehension and Collaboration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1951408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3071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ELAGSEKSL1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7963" y="1153552"/>
            <a:ext cx="11394831" cy="55286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smtClean="0"/>
              <a:t>Participate in collaborative conversations with diverse partners about kindergarten topics and texts with peers and adults in small and larger groups. </a:t>
            </a:r>
          </a:p>
          <a:p>
            <a:pPr marL="742950" indent="-742950" algn="ctr">
              <a:buAutoNum type="alphaLcParenR"/>
            </a:pPr>
            <a:r>
              <a:rPr lang="en-US" sz="4000" dirty="0" smtClean="0"/>
              <a:t>Follow agreed-upon rules for discussions (e.g., listening to others and taking turns speaking about the topics and texts under discussion). </a:t>
            </a:r>
          </a:p>
          <a:p>
            <a:pPr marL="742950" indent="-742950" algn="ctr">
              <a:buAutoNum type="alphaLcParenR"/>
            </a:pPr>
            <a:r>
              <a:rPr lang="en-US" sz="4000" dirty="0" smtClean="0"/>
              <a:t>Continue a conversation through multiple exchanges.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799704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177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ELAGSEKSL2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322"/>
            <a:ext cx="10515600" cy="52222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Confirm understanding of written texts read aloud or information presented orally or through media by asking and answering questions about key details and requesting clarification if something is not understood.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414512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ELAGSEKSL3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73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Ask and answer questions in order to seek help, get information, or clarify something that is not understood.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26620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11369" y="1199636"/>
            <a:ext cx="10509161" cy="2387600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Reading Literary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820978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Craft and Structure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272430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393895"/>
            <a:ext cx="9144000" cy="3116068"/>
          </a:xfrm>
        </p:spPr>
        <p:txBody>
          <a:bodyPr>
            <a:noAutofit/>
          </a:bodyPr>
          <a:lstStyle/>
          <a:p>
            <a:r>
              <a:rPr lang="en-US" sz="11500" b="1" dirty="0" smtClean="0"/>
              <a:t>Speaking and Listening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97391" y="3784209"/>
            <a:ext cx="9144000" cy="2106637"/>
          </a:xfrm>
        </p:spPr>
        <p:txBody>
          <a:bodyPr>
            <a:noAutofit/>
          </a:bodyPr>
          <a:lstStyle/>
          <a:p>
            <a:r>
              <a:rPr lang="en-US" sz="6600" dirty="0" smtClean="0"/>
              <a:t>Presentation of Knowledge and Ideas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179387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ELAGSEKSL4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197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Describe familiar people, places, things, and events and, with prompting and support, provide additional detail.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7872706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ELAGSEKSL5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Add drawings or other visual displays to descriptions as desired to provide additional detail.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842952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030A0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ELAGSEKSL6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Speak audibly and express thoughts, feelings, and ideas clearly.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788343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/>
              <a:t>Language</a:t>
            </a:r>
            <a:endParaRPr lang="en-US" sz="115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98430"/>
          </a:xfrm>
        </p:spPr>
        <p:txBody>
          <a:bodyPr>
            <a:noAutofit/>
          </a:bodyPr>
          <a:lstStyle/>
          <a:p>
            <a:r>
              <a:rPr lang="en-US" sz="6600" dirty="0" smtClean="0"/>
              <a:t>Conventions of Standard English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2944269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411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895" y="1150375"/>
            <a:ext cx="11535508" cy="48565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5400" dirty="0" smtClean="0"/>
              <a:t>a) Print many uppercase and lowercase letters.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6251168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631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510"/>
            <a:ext cx="10515600" cy="515195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6000" dirty="0" smtClean="0"/>
              <a:t>b) Use frequently occurring nouns and verbs.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4769726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9145"/>
            <a:ext cx="10515600" cy="53879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2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5200" dirty="0" smtClean="0"/>
              <a:t>c) Form regular plural nouns orally by adding /s/ or /</a:t>
            </a:r>
            <a:r>
              <a:rPr lang="en-US" sz="5200" dirty="0" err="1" smtClean="0"/>
              <a:t>es</a:t>
            </a:r>
            <a:r>
              <a:rPr lang="en-US" sz="5200" dirty="0" smtClean="0"/>
              <a:t>/ (e.g., dog, dogs; wish, wishes) when speaking. </a:t>
            </a:r>
            <a:endParaRPr lang="en-US" sz="5200" dirty="0"/>
          </a:p>
        </p:txBody>
      </p:sp>
    </p:spTree>
    <p:extLst>
      <p:ext uri="{BB962C8B-B14F-4D97-AF65-F5344CB8AC3E}">
        <p14:creationId xmlns:p14="http://schemas.microsoft.com/office/powerpoint/2010/main" val="62587062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071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9145"/>
            <a:ext cx="10515600" cy="537385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5400" dirty="0" smtClean="0"/>
              <a:t>d) Understand and use question words (interrogatives) (e.g., who, what, where, when, why, how).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7088376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90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3551"/>
            <a:ext cx="10515600" cy="54582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5400" dirty="0" smtClean="0"/>
              <a:t>e) Use the most frequently occurring prepositions (e.g., to, from, in, out, on, off, for, of, by, with).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34783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ELAGSEKRL4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ask and answer questions about unknown words in a text.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36949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20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3212"/>
            <a:ext cx="10515600" cy="55567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000" dirty="0" smtClean="0"/>
              <a:t>Demonstrate command of the conventions of standard English grammar and usage when writing or speaking. </a:t>
            </a:r>
          </a:p>
          <a:p>
            <a:pPr marL="0" indent="0" algn="ctr">
              <a:buNone/>
            </a:pPr>
            <a:r>
              <a:rPr lang="en-US" sz="6000" dirty="0" smtClean="0"/>
              <a:t>f) Produce and expand complete sentences in shared language activities.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8134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597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ELAGSEKL2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249" y="1065969"/>
            <a:ext cx="10819228" cy="5489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Demonstrate command of the conventions of standard English capitalization, punctuation, and spelling when writing. 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Capitalize the first word in a sentence and the pronoun I. 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Recognize and name end punctuation. 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Write a letter or letters for most consonant and short-vowel sounds (phonemes). 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Spell simple words phonetically, drawing on knowledge of sound/ letter relationships.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1720912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/>
              <a:t>Language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09445"/>
          </a:xfrm>
        </p:spPr>
        <p:txBody>
          <a:bodyPr>
            <a:noAutofit/>
          </a:bodyPr>
          <a:lstStyle/>
          <a:p>
            <a:r>
              <a:rPr lang="en-US" sz="6600" dirty="0" smtClean="0"/>
              <a:t>Vocabulary Acquisition and Use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6026973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90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ELAGSEKL4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674" y="1150375"/>
            <a:ext cx="10515600" cy="54051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 smtClean="0"/>
              <a:t>With guidance and support, determine or clarify the meaning of unknown and multiple-meaning words and phrases based on kindergarten reading and content. </a:t>
            </a:r>
          </a:p>
          <a:p>
            <a:pPr marL="0" indent="0" algn="ctr">
              <a:buNone/>
            </a:pPr>
            <a:r>
              <a:rPr lang="en-US" sz="4400" dirty="0" smtClean="0"/>
              <a:t>a) Identify new meanings for familiar words and apply them accurately (e.g., knowing duck as a bird and learning the verb to duck).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900656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90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3255"/>
            <a:ext cx="10515600" cy="50112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/>
              <a:t>With guidance and support, determine or clarify the meaning of unknown and multiple-meaning words and phrases based on kindergarten reading and content. </a:t>
            </a:r>
          </a:p>
          <a:p>
            <a:pPr marL="0" indent="0">
              <a:buNone/>
            </a:pPr>
            <a:r>
              <a:rPr lang="en-US" sz="4400" dirty="0" smtClean="0"/>
              <a:t>b) Use the most frequently occurring inflections and affixes (e.g., -</a:t>
            </a:r>
            <a:r>
              <a:rPr lang="en-US" sz="4400" dirty="0" err="1" smtClean="0"/>
              <a:t>ed</a:t>
            </a:r>
            <a:r>
              <a:rPr lang="en-US" sz="4400" dirty="0" smtClean="0"/>
              <a:t>, -s, re-, un-, pre-, -</a:t>
            </a:r>
            <a:r>
              <a:rPr lang="en-US" sz="4400" dirty="0" err="1" smtClean="0"/>
              <a:t>ful</a:t>
            </a:r>
            <a:r>
              <a:rPr lang="en-US" sz="4400" dirty="0" smtClean="0"/>
              <a:t>, -less) as a clue to the meaning of an unknown word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027027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182" y="1252025"/>
            <a:ext cx="10846190" cy="52753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With guidance and support from adults, explore word relationships and nuances in word meanings. </a:t>
            </a:r>
          </a:p>
          <a:p>
            <a:pPr marL="0" indent="0" algn="ctr">
              <a:buNone/>
            </a:pPr>
            <a:r>
              <a:rPr lang="en-US" sz="5400" dirty="0" smtClean="0"/>
              <a:t>a) Sort common objects into categories (e.g., shapes, foods) to gain a sense of the concepts the categories represent.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5193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9822"/>
            <a:ext cx="10515600" cy="53035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With guidance and support from adults, explore word relationships and nuances in word meanings. </a:t>
            </a:r>
          </a:p>
          <a:p>
            <a:pPr marL="0" indent="0" algn="ctr">
              <a:buNone/>
            </a:pPr>
            <a:r>
              <a:rPr lang="en-US" sz="5400" dirty="0" smtClean="0"/>
              <a:t>b) Demonstrate understanding of frequently occurring verbs and adjectives by relating them to their opposites (antonyms)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414088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177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2363"/>
            <a:ext cx="10515600" cy="53035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With guidance and support from adults, explore word relationships and nuances in word meanings. </a:t>
            </a:r>
          </a:p>
          <a:p>
            <a:pPr marL="0" indent="0" algn="ctr">
              <a:buNone/>
            </a:pPr>
            <a:r>
              <a:rPr lang="en-US" sz="5400" dirty="0" smtClean="0"/>
              <a:t>c) Identify real-life connections between words and their use (e.g., note places at school that are colorful).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594360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17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ELAGSEKL5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889"/>
            <a:ext cx="10515600" cy="520504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 smtClean="0"/>
              <a:t>With guidance and support from adults, explore word relationships and nuances in word meanings. </a:t>
            </a:r>
          </a:p>
          <a:p>
            <a:pPr marL="0" indent="0" algn="ctr">
              <a:buNone/>
            </a:pPr>
            <a:r>
              <a:rPr lang="en-US" sz="4800" dirty="0" smtClean="0"/>
              <a:t>d) Begin to distinguish shades of meaning among verbs describing the same general action (e.g., walk, march, strut, prance) by acting out the meanings.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0995523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33CC"/>
            </a:gs>
            <a:gs pos="0">
              <a:schemeClr val="bg1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ELAGSEKL6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310"/>
            <a:ext cx="10515600" cy="47970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Use words and phrases acquired through conversations, reading and being read to, and responding to texts.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319442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Recognize common types of texts (e.g., storybooks, poems)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7099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ELAGSEKRL6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/>
              <a:t>With prompting and support, name the author and illustrator of a story and define the role of each in telling the story.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5756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1869</Words>
  <Application>Microsoft Office PowerPoint</Application>
  <PresentationFormat>Widescreen</PresentationFormat>
  <Paragraphs>189</Paragraphs>
  <Slides>79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3" baseType="lpstr">
      <vt:lpstr>Arial</vt:lpstr>
      <vt:lpstr>Calibri</vt:lpstr>
      <vt:lpstr>Calibri Light</vt:lpstr>
      <vt:lpstr>Office Theme</vt:lpstr>
      <vt:lpstr>Kindergarten ELA</vt:lpstr>
      <vt:lpstr>Reading Literary</vt:lpstr>
      <vt:lpstr>ELAGSEKRL1</vt:lpstr>
      <vt:lpstr>ELAGSEKRL2</vt:lpstr>
      <vt:lpstr>ELAGSEKRL3</vt:lpstr>
      <vt:lpstr>Reading Literary</vt:lpstr>
      <vt:lpstr>ELAGSEKRL4</vt:lpstr>
      <vt:lpstr>ELAGSEKRL5</vt:lpstr>
      <vt:lpstr>ELAGSEKRL6</vt:lpstr>
      <vt:lpstr>Reading Literary</vt:lpstr>
      <vt:lpstr>ELAGSEKRL7 </vt:lpstr>
      <vt:lpstr>ELAGSEKRL9 </vt:lpstr>
      <vt:lpstr>Reading Literary</vt:lpstr>
      <vt:lpstr>ELAGSEKRL10 </vt:lpstr>
      <vt:lpstr>Reading Informational</vt:lpstr>
      <vt:lpstr>ELAGSEKRI1 </vt:lpstr>
      <vt:lpstr>ELAGSEKRI2</vt:lpstr>
      <vt:lpstr>ELAGSEKRI3 </vt:lpstr>
      <vt:lpstr>Reading Informational</vt:lpstr>
      <vt:lpstr>ELAGSEKRI4 </vt:lpstr>
      <vt:lpstr>ELAGSEKRI5</vt:lpstr>
      <vt:lpstr>ELAGSEKRI6</vt:lpstr>
      <vt:lpstr>Reading Informational</vt:lpstr>
      <vt:lpstr>ELAGSEKRI7</vt:lpstr>
      <vt:lpstr>ELAGSEKRI8 </vt:lpstr>
      <vt:lpstr>ELAGSEKRI9</vt:lpstr>
      <vt:lpstr>Reading Informational</vt:lpstr>
      <vt:lpstr>ELAGSEKRI10 </vt:lpstr>
      <vt:lpstr>Reading Foundation </vt:lpstr>
      <vt:lpstr>ELAGSEKRF1</vt:lpstr>
      <vt:lpstr>ELAGSEKRF1</vt:lpstr>
      <vt:lpstr>ELAGSEKRF1</vt:lpstr>
      <vt:lpstr>ELAGSEKRF1</vt:lpstr>
      <vt:lpstr>Reading Foundation </vt:lpstr>
      <vt:lpstr>ELAGSEKRF2</vt:lpstr>
      <vt:lpstr>ELAGSEKRF2</vt:lpstr>
      <vt:lpstr>ELAGSEKRF2</vt:lpstr>
      <vt:lpstr>ELAGSEKRF2</vt:lpstr>
      <vt:lpstr>ELAGSEKRF2</vt:lpstr>
      <vt:lpstr>Reading Foundation </vt:lpstr>
      <vt:lpstr>ELAGSEKRF3</vt:lpstr>
      <vt:lpstr>ELAGSEKRF3</vt:lpstr>
      <vt:lpstr>ELAGSEKRF3</vt:lpstr>
      <vt:lpstr>Reading Foundation </vt:lpstr>
      <vt:lpstr>ELAGSEKRF4 </vt:lpstr>
      <vt:lpstr>Writing</vt:lpstr>
      <vt:lpstr>ELAGSEKW1 </vt:lpstr>
      <vt:lpstr>ELAGSEKW2 </vt:lpstr>
      <vt:lpstr>ELAGSEKW3</vt:lpstr>
      <vt:lpstr>Writing</vt:lpstr>
      <vt:lpstr>ELAGSEKW5 </vt:lpstr>
      <vt:lpstr>ELAGSEKW6</vt:lpstr>
      <vt:lpstr>Writing</vt:lpstr>
      <vt:lpstr>ELAGSEKW7 </vt:lpstr>
      <vt:lpstr>ELAGSEKW8 </vt:lpstr>
      <vt:lpstr>Speaking and Listening</vt:lpstr>
      <vt:lpstr>ELAGSEKSL1 </vt:lpstr>
      <vt:lpstr>ELAGSEKSL2 </vt:lpstr>
      <vt:lpstr>ELAGSEKSL3</vt:lpstr>
      <vt:lpstr>Speaking and Listening</vt:lpstr>
      <vt:lpstr>ELAGSEKSL4</vt:lpstr>
      <vt:lpstr>ELAGSEKSL5 </vt:lpstr>
      <vt:lpstr>ELAGSEKSL6</vt:lpstr>
      <vt:lpstr>Language</vt:lpstr>
      <vt:lpstr>ELAGSEKL1</vt:lpstr>
      <vt:lpstr>ELAGSEKL1</vt:lpstr>
      <vt:lpstr>ELAGSEKL1</vt:lpstr>
      <vt:lpstr>ELAGSEKL1</vt:lpstr>
      <vt:lpstr>ELAGSEKL1</vt:lpstr>
      <vt:lpstr>ELAGSEKL1</vt:lpstr>
      <vt:lpstr>ELAGSEKL2 </vt:lpstr>
      <vt:lpstr>Language</vt:lpstr>
      <vt:lpstr>ELAGSEKL4 </vt:lpstr>
      <vt:lpstr>ELAGSEKL4</vt:lpstr>
      <vt:lpstr>ELAGSEKL5</vt:lpstr>
      <vt:lpstr>ELAGSEKL5</vt:lpstr>
      <vt:lpstr>ELAGSEKL5</vt:lpstr>
      <vt:lpstr>ELAGSEKL5</vt:lpstr>
      <vt:lpstr>ELAGSEKL6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Kindergarten ELA</dc:title>
  <dc:creator>Rainer, Becky</dc:creator>
  <cp:lastModifiedBy>Rainer, Becky</cp:lastModifiedBy>
  <cp:revision>41</cp:revision>
  <dcterms:created xsi:type="dcterms:W3CDTF">2015-05-14T12:49:55Z</dcterms:created>
  <dcterms:modified xsi:type="dcterms:W3CDTF">2015-05-14T17:43:04Z</dcterms:modified>
</cp:coreProperties>
</file>